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Corben" panose="020B0604020202020204" charset="0"/>
      <p:regular r:id="rId18"/>
    </p:embeddedFont>
    <p:embeddedFont>
      <p:font typeface="Nobile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4666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817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Intelligent AQI Monitoring – POC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394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Building a robust AQI classification Proof of Concept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57549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Team: [Ashish ,Dhirendra]  • Date: Nov 27, 2025</a:t>
            </a:r>
            <a:endParaRPr lang="en-US" sz="1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3D5656-3103-0C27-3B17-970379F074AC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9498"/>
            <a:ext cx="65507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Conclusion &amp; Next Steps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798439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025253"/>
            <a:ext cx="29351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Robust POC Achieved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2515672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Demonstrated &gt;90% accuracy in AQI classification.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159323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3386138"/>
            <a:ext cx="28472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Real-time Integration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3876556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Next: Streaming ingestion, edge deployment, alert systems.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829175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5055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Enhanced Forecasts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554640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Future data: Incorporate weather, traffic, and satellite inputs.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6280190" y="675417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project lays the groundwork for proactive public health management and early warning systems against air pollution.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6695E5-B0FB-16BF-D67A-BCB976E8CBB8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F0698E-D149-79AA-1C57-E6DA8F420C4C}"/>
              </a:ext>
            </a:extLst>
          </p:cNvPr>
          <p:cNvSpPr txBox="1"/>
          <p:nvPr/>
        </p:nvSpPr>
        <p:spPr>
          <a:xfrm>
            <a:off x="312233" y="390292"/>
            <a:ext cx="29885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orben" panose="020B0604020202020204" charset="0"/>
              </a:rPr>
              <a:t>REFERENCES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D5761B-6587-E4C6-769E-2EF8298BCEE6}"/>
              </a:ext>
            </a:extLst>
          </p:cNvPr>
          <p:cNvSpPr txBox="1"/>
          <p:nvPr/>
        </p:nvSpPr>
        <p:spPr>
          <a:xfrm>
            <a:off x="591013" y="1429358"/>
            <a:ext cx="990228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 EPA: Technical Assistance Document for AQI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World Health Organization (WHO) Air Quality Guidelines, 2021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Research papers on AQI prediction and ML air quality modelling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Dataset provider acknowledgements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F2FD34-075F-1922-08C6-43D3520BCAD3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249954-20A9-D36D-B131-8202B4DBACA0}"/>
              </a:ext>
            </a:extLst>
          </p:cNvPr>
          <p:cNvSpPr txBox="1"/>
          <p:nvPr/>
        </p:nvSpPr>
        <p:spPr>
          <a:xfrm>
            <a:off x="3657600" y="3765185"/>
            <a:ext cx="7315200" cy="782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000835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7926" y="430530"/>
            <a:ext cx="4129921" cy="489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Outline &amp; Background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547926" y="1295519"/>
            <a:ext cx="6576298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Challenge: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47926" y="1686878"/>
            <a:ext cx="6576298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Need for real-time, accurate AQI monitoring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47926" y="1992154"/>
            <a:ext cx="6576298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Health, policy, and alert implications</a:t>
            </a:r>
            <a:endParaRPr lang="en-US" sz="12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26" y="2418755"/>
            <a:ext cx="6576298" cy="657629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13796" y="1295519"/>
            <a:ext cx="6576298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Solution: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7513796" y="1686878"/>
            <a:ext cx="6576298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Data-driven AQI classification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7513796" y="1992154"/>
            <a:ext cx="6576298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Predictive alerts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7513796" y="2297430"/>
            <a:ext cx="6576298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Robust POC development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7513796" y="2688788"/>
            <a:ext cx="6576298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Key Data:</a:t>
            </a:r>
            <a:r>
              <a:rPr lang="en-US" sz="1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Sensor readings (PM2.5, PM10, NO2, SO2, CO, Ozone, AQI value)</a:t>
            </a:r>
            <a:endParaRPr lang="en-US" sz="1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9D1E2C-F6DF-C23A-40B3-2D033AEF71B6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6847" y="585907"/>
            <a:ext cx="5383649" cy="643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Caveats &amp; Limitations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6847" y="1537930"/>
            <a:ext cx="7703106" cy="1231821"/>
          </a:xfrm>
          <a:prstGeom prst="roundRect">
            <a:avLst>
              <a:gd name="adj" fmla="val 8908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83987" y="1537930"/>
            <a:ext cx="91440" cy="1231821"/>
          </a:xfrm>
          <a:prstGeom prst="roundRect">
            <a:avLst>
              <a:gd name="adj" fmla="val 94555"/>
            </a:avLst>
          </a:prstGeom>
          <a:solidFill>
            <a:srgbClr val="4967E9"/>
          </a:solidFill>
          <a:ln/>
        </p:spPr>
      </p:sp>
      <p:sp>
        <p:nvSpPr>
          <p:cNvPr id="6" name="Text 3"/>
          <p:cNvSpPr/>
          <p:nvPr/>
        </p:nvSpPr>
        <p:spPr>
          <a:xfrm>
            <a:off x="6504146" y="1766649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Dataset Constraints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504146" y="2211705"/>
            <a:ext cx="717708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Size and coverage may limit generalizability.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06847" y="2975610"/>
            <a:ext cx="7703106" cy="1231821"/>
          </a:xfrm>
          <a:prstGeom prst="roundRect">
            <a:avLst>
              <a:gd name="adj" fmla="val 8908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183987" y="2975610"/>
            <a:ext cx="91440" cy="1231821"/>
          </a:xfrm>
          <a:prstGeom prst="roundRect">
            <a:avLst>
              <a:gd name="adj" fmla="val 94555"/>
            </a:avLst>
          </a:prstGeom>
          <a:solidFill>
            <a:srgbClr val="4967E9"/>
          </a:solidFill>
          <a:ln/>
        </p:spPr>
      </p:sp>
      <p:sp>
        <p:nvSpPr>
          <p:cNvPr id="10" name="Text 7"/>
          <p:cNvSpPr/>
          <p:nvPr/>
        </p:nvSpPr>
        <p:spPr>
          <a:xfrm>
            <a:off x="6504146" y="3204329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Sensor Reliability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6504146" y="3649385"/>
            <a:ext cx="717708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Calibration errors and temporal gaps are possible.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6847" y="4413290"/>
            <a:ext cx="7703106" cy="1231821"/>
          </a:xfrm>
          <a:prstGeom prst="roundRect">
            <a:avLst>
              <a:gd name="adj" fmla="val 8908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83987" y="4413290"/>
            <a:ext cx="91440" cy="1231821"/>
          </a:xfrm>
          <a:prstGeom prst="roundRect">
            <a:avLst>
              <a:gd name="adj" fmla="val 94555"/>
            </a:avLst>
          </a:prstGeom>
          <a:solidFill>
            <a:srgbClr val="4967E9"/>
          </a:solidFill>
          <a:ln/>
        </p:spPr>
      </p:sp>
      <p:sp>
        <p:nvSpPr>
          <p:cNvPr id="14" name="Text 11"/>
          <p:cNvSpPr/>
          <p:nvPr/>
        </p:nvSpPr>
        <p:spPr>
          <a:xfrm>
            <a:off x="6504146" y="4642009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Regional Variation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504146" y="5087064"/>
            <a:ext cx="717708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Pollutant behavior affects model portability.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06847" y="5850969"/>
            <a:ext cx="7703106" cy="1231821"/>
          </a:xfrm>
          <a:prstGeom prst="roundRect">
            <a:avLst>
              <a:gd name="adj" fmla="val 8908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6183987" y="5850969"/>
            <a:ext cx="91440" cy="1231821"/>
          </a:xfrm>
          <a:prstGeom prst="roundRect">
            <a:avLst>
              <a:gd name="adj" fmla="val 94555"/>
            </a:avLst>
          </a:prstGeom>
          <a:solidFill>
            <a:srgbClr val="4967E9"/>
          </a:solidFill>
          <a:ln/>
        </p:spPr>
      </p:sp>
      <p:sp>
        <p:nvSpPr>
          <p:cNvPr id="18" name="Text 15"/>
          <p:cNvSpPr/>
          <p:nvPr/>
        </p:nvSpPr>
        <p:spPr>
          <a:xfrm>
            <a:off x="6504146" y="6079688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Maintenance Needs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6504146" y="6524744"/>
            <a:ext cx="717708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deployment requires continuous sensor upkeep.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206847" y="7314367"/>
            <a:ext cx="7703106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Acknowledging these helps us plan for future mitigation strategies.</a:t>
            </a:r>
            <a:endParaRPr lang="en-US" sz="16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CA3D1EA-E561-634C-5E50-4E0E1239C4AF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1011" y="370046"/>
            <a:ext cx="5487233" cy="420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 &amp; Processing: EDA + Cleaning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471011" y="1126927"/>
            <a:ext cx="1682234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Initial Steps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471011" y="1471732"/>
            <a:ext cx="6680002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Loaded: </a:t>
            </a:r>
            <a:r>
              <a:rPr lang="en-US" sz="10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AQI_DS.csv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71011" y="1749266"/>
            <a:ext cx="6680002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Columns: Date, Month, Year, Pollutants (PM2.5, PM10, NO2, SO2, CO, Ozone), AQI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71011" y="2011561"/>
            <a:ext cx="6680002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Dropped duplicates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471011" y="2273856"/>
            <a:ext cx="6680002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Median imputation for missing values</a:t>
            </a:r>
            <a:endParaRPr lang="en-US" sz="10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11" y="2640449"/>
            <a:ext cx="6680002" cy="6680002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487007" y="1126927"/>
            <a:ext cx="1682234" cy="210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Feature Engineering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7487007" y="1471732"/>
            <a:ext cx="6680002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Outlier capping with IQR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487007" y="1734026"/>
            <a:ext cx="6680002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Created </a:t>
            </a:r>
            <a:r>
              <a:rPr lang="en-US" sz="10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PM_ratio</a:t>
            </a: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feature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7487007" y="2011561"/>
            <a:ext cx="6680002" cy="230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Engineered </a:t>
            </a:r>
            <a:r>
              <a:rPr lang="en-US" sz="10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Pollutant_Load</a:t>
            </a: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and </a:t>
            </a:r>
            <a:r>
              <a:rPr lang="en-US" sz="10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Toxicity_Index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7487007" y="2289096"/>
            <a:ext cx="6680002" cy="215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Converted AQI numeric to 3-class categorical labels: Good / Moderate / Hazardous</a:t>
            </a:r>
            <a:endParaRPr lang="en-US" sz="1050" dirty="0"/>
          </a:p>
        </p:txBody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7007" y="2655689"/>
            <a:ext cx="6680002" cy="668000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05D517E-C9DD-2569-37C1-5D4828069252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5350"/>
            <a:ext cx="99470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Exploratory Data Analysis (Key Plots)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098238" y="3007757"/>
            <a:ext cx="1743551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AQI Category Distribution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2098238" y="4206835"/>
            <a:ext cx="174355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Visualizing the frequency of Good, Moderate, and Hazardous days.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429726" y="3007757"/>
            <a:ext cx="17436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Correlation Heatmap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429726" y="3852505"/>
            <a:ext cx="174367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Identifying relationships between numeric features and AQI.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8761333" y="3007757"/>
            <a:ext cx="17436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Pollutant Boxplots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761333" y="3852505"/>
            <a:ext cx="17436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Understanding pollutant distributions and identifying outliers.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2092940" y="3007757"/>
            <a:ext cx="17436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Monthly AQI Trend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2092940" y="3852505"/>
            <a:ext cx="17436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Observing seasonal patterns and long-term changes in AQI.</a:t>
            </a: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54AA02C-D3C3-D250-8315-FD685CD85F36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3745" y="340876"/>
            <a:ext cx="6395085" cy="387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Innovative Feature: Weighted Toxicity Index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33745" y="1025485"/>
            <a:ext cx="8136731" cy="213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Toxicity_Index</a:t>
            </a:r>
            <a:r>
              <a:rPr lang="en-US" sz="9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= </a:t>
            </a:r>
            <a:r>
              <a:rPr lang="en-US" sz="95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0.3 * NO2</a:t>
            </a:r>
            <a:r>
              <a:rPr lang="en-US" sz="9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+ </a:t>
            </a:r>
            <a:r>
              <a:rPr lang="en-US" sz="95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0.3 * SO2</a:t>
            </a:r>
            <a:r>
              <a:rPr lang="en-US" sz="9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+ </a:t>
            </a:r>
            <a:r>
              <a:rPr lang="en-US" sz="95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0.4 * CO</a:t>
            </a:r>
            <a:endParaRPr lang="en-US" sz="950" dirty="0"/>
          </a:p>
        </p:txBody>
      </p:sp>
      <p:sp>
        <p:nvSpPr>
          <p:cNvPr id="4" name="Text 2"/>
          <p:cNvSpPr/>
          <p:nvPr/>
        </p:nvSpPr>
        <p:spPr>
          <a:xfrm>
            <a:off x="433745" y="1350407"/>
            <a:ext cx="8136731" cy="198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Weights reflect acute health impact (EPA/WHO guidelines)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433745" y="1591985"/>
            <a:ext cx="8136731" cy="198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Improves discrimination for 'Hazardous' classification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433745" y="1833563"/>
            <a:ext cx="8136731" cy="213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Used with </a:t>
            </a:r>
            <a:r>
              <a:rPr lang="en-US" sz="9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PM_ratio</a:t>
            </a:r>
            <a:r>
              <a:rPr lang="en-US" sz="9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and </a:t>
            </a:r>
            <a:r>
              <a:rPr lang="en-US" sz="9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Pollutant_Load</a:t>
            </a:r>
            <a:r>
              <a:rPr lang="en-US" sz="9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for enhanced accuracy</a:t>
            </a:r>
            <a:endParaRPr lang="en-US" sz="9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45" y="2186464"/>
            <a:ext cx="7933134" cy="793313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880515" y="1025485"/>
            <a:ext cx="5323642" cy="396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novel feature specifically targets the differential impact of pollutants, leading to more nuanced and accurate risk assessment.</a:t>
            </a:r>
            <a:endParaRPr lang="en-US" sz="9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0515" y="1561386"/>
            <a:ext cx="5323642" cy="532364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7C1F274-44A2-A87E-F530-452038EAD617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324" y="693896"/>
            <a:ext cx="6946821" cy="648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Models &amp; Training Overview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2324" y="1653064"/>
            <a:ext cx="829628" cy="1526977"/>
          </a:xfrm>
          <a:prstGeom prst="roundRect">
            <a:avLst>
              <a:gd name="adj" fmla="val 36002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1523" y="2222063"/>
            <a:ext cx="311110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249358" y="1860471"/>
            <a:ext cx="259270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Model Selection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249358" y="2308979"/>
            <a:ext cx="6655118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Random Forest (robustness), SVM (boundary separation), Logistic Regression (interpretability)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12324" y="3387447"/>
            <a:ext cx="829628" cy="1244441"/>
          </a:xfrm>
          <a:prstGeom prst="roundRect">
            <a:avLst>
              <a:gd name="adj" fmla="val 36002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71523" y="3815239"/>
            <a:ext cx="311110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7249358" y="3594854"/>
            <a:ext cx="259270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Preprocessing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249358" y="4043363"/>
            <a:ext cx="6655118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Class balancing (SMOTE) and scaling (StandardScaler)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12324" y="4839295"/>
            <a:ext cx="829628" cy="1244441"/>
          </a:xfrm>
          <a:prstGeom prst="roundRect">
            <a:avLst>
              <a:gd name="adj" fmla="val 36002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71523" y="5267087"/>
            <a:ext cx="311110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7249358" y="5046702"/>
            <a:ext cx="259270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Data Split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249358" y="5495211"/>
            <a:ext cx="6655118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Stratified 80% train / 20% test split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12324" y="6291143"/>
            <a:ext cx="829628" cy="1244441"/>
          </a:xfrm>
          <a:prstGeom prst="roundRect">
            <a:avLst>
              <a:gd name="adj" fmla="val 36002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71523" y="6718935"/>
            <a:ext cx="311110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249358" y="6498550"/>
            <a:ext cx="2933343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Hyperparameter Tuning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249358" y="6947059"/>
            <a:ext cx="6655118" cy="331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Optimized for performance and overfitting prevention</a:t>
            </a:r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014599-C08F-4E60-93A4-CECE6EA6240F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754" y="584002"/>
            <a:ext cx="7669292" cy="1316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Statistical Outcomes: Key Metrics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223754" y="2322076"/>
            <a:ext cx="2380893" cy="695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95%</a:t>
            </a:r>
            <a:endParaRPr lang="en-US" sz="5450" dirty="0"/>
          </a:p>
        </p:txBody>
      </p:sp>
      <p:sp>
        <p:nvSpPr>
          <p:cNvPr id="5" name="Text 2"/>
          <p:cNvSpPr/>
          <p:nvPr/>
        </p:nvSpPr>
        <p:spPr>
          <a:xfrm>
            <a:off x="6223754" y="3280529"/>
            <a:ext cx="2380893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Random Forest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223754" y="3736062"/>
            <a:ext cx="238089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Accuracy (Test)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8867894" y="2322076"/>
            <a:ext cx="2380893" cy="695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94%</a:t>
            </a:r>
            <a:endParaRPr lang="en-US" sz="5450" dirty="0"/>
          </a:p>
        </p:txBody>
      </p:sp>
      <p:sp>
        <p:nvSpPr>
          <p:cNvPr id="8" name="Text 5"/>
          <p:cNvSpPr/>
          <p:nvPr/>
        </p:nvSpPr>
        <p:spPr>
          <a:xfrm>
            <a:off x="8867894" y="3280529"/>
            <a:ext cx="2380893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SVM (RBF)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8867894" y="3736062"/>
            <a:ext cx="238089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Accuracy (Test)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1512034" y="2322076"/>
            <a:ext cx="2381012" cy="6952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54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91%</a:t>
            </a:r>
            <a:endParaRPr lang="en-US" sz="5450" dirty="0"/>
          </a:p>
        </p:txBody>
      </p:sp>
      <p:sp>
        <p:nvSpPr>
          <p:cNvPr id="11" name="Text 8"/>
          <p:cNvSpPr/>
          <p:nvPr/>
        </p:nvSpPr>
        <p:spPr>
          <a:xfrm>
            <a:off x="11512034" y="3280529"/>
            <a:ext cx="2381012" cy="658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Logistic Regression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1512034" y="4065270"/>
            <a:ext cx="2381012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Accuracy (Test)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23754" y="4639389"/>
            <a:ext cx="3729276" cy="1566386"/>
          </a:xfrm>
          <a:prstGeom prst="roundRect">
            <a:avLst>
              <a:gd name="adj" fmla="val 3228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41996" y="4857631"/>
            <a:ext cx="329231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Precision / Recall / F1-score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6441996" y="5313164"/>
            <a:ext cx="3292793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Detailed per-class metrics provided in the full report.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10163651" y="4639389"/>
            <a:ext cx="3729395" cy="1566386"/>
          </a:xfrm>
          <a:prstGeom prst="roundRect">
            <a:avLst>
              <a:gd name="adj" fmla="val 32282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81893" y="4857631"/>
            <a:ext cx="2633543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Confusion Matrices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10381893" y="5313164"/>
            <a:ext cx="3292912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Strong detection of 'Hazardous' events across models.</a:t>
            </a:r>
            <a:endParaRPr lang="en-US" sz="1650" dirty="0"/>
          </a:p>
        </p:txBody>
      </p:sp>
      <p:sp>
        <p:nvSpPr>
          <p:cNvPr id="19" name="Shape 16"/>
          <p:cNvSpPr/>
          <p:nvPr/>
        </p:nvSpPr>
        <p:spPr>
          <a:xfrm>
            <a:off x="6223754" y="6416397"/>
            <a:ext cx="7669292" cy="1229201"/>
          </a:xfrm>
          <a:prstGeom prst="roundRect">
            <a:avLst>
              <a:gd name="adj" fmla="val 41138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6441996" y="6634639"/>
            <a:ext cx="2633543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ROC-AUC</a:t>
            </a:r>
            <a:endParaRPr lang="en-US" sz="2050" dirty="0"/>
          </a:p>
        </p:txBody>
      </p:sp>
      <p:sp>
        <p:nvSpPr>
          <p:cNvPr id="21" name="Text 18"/>
          <p:cNvSpPr/>
          <p:nvPr/>
        </p:nvSpPr>
        <p:spPr>
          <a:xfrm>
            <a:off x="6441996" y="7090172"/>
            <a:ext cx="7232809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 models achieve &gt;0.90 for main classes.</a:t>
            </a:r>
            <a:endParaRPr lang="en-US" sz="16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FBD345-A18A-21FD-CD20-084785EB4530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45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Sample Predictions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469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Demonstrating model confidence and real-time alerting potential.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65001"/>
            <a:ext cx="13042821" cy="4280059"/>
          </a:xfrm>
          <a:prstGeom prst="roundRect">
            <a:avLst>
              <a:gd name="adj" fmla="val 222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872621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581" y="301632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Pollutant Mix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637836" y="301632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PM2.5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243280" y="301632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AQI Value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848725" y="301632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Predicted Class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454170" y="3016329"/>
            <a:ext cx="21480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Probability (Hazardous)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388584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581" y="4029551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Mix A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3637836" y="402955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15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6243280" y="402955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45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8848725" y="402955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Good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1454170" y="4029551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0.02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4536162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581" y="4679871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Mix B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3637836" y="467987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40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6243280" y="467987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80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8848725" y="4679871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Moderate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11454170" y="4679871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0.15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801410" y="5186482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28581" y="533019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Mix C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3637836" y="533019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120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6243280" y="533019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180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8848725" y="5330190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Hazardous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1454170" y="5330190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0.96</a:t>
            </a:r>
            <a:endParaRPr lang="en-US" sz="1750" dirty="0"/>
          </a:p>
        </p:txBody>
      </p:sp>
      <p:sp>
        <p:nvSpPr>
          <p:cNvPr id="29" name="Shape 27"/>
          <p:cNvSpPr/>
          <p:nvPr/>
        </p:nvSpPr>
        <p:spPr>
          <a:xfrm>
            <a:off x="801410" y="583680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28581" y="598050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Mix D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3637836" y="598050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70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6243280" y="598050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110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8848725" y="598050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Unhealthy</a:t>
            </a:r>
            <a:endParaRPr lang="en-US" sz="1750" dirty="0"/>
          </a:p>
        </p:txBody>
      </p:sp>
      <p:sp>
        <p:nvSpPr>
          <p:cNvPr id="34" name="Text 32"/>
          <p:cNvSpPr/>
          <p:nvPr/>
        </p:nvSpPr>
        <p:spPr>
          <a:xfrm>
            <a:off x="11454170" y="598050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0.60</a:t>
            </a:r>
            <a:endParaRPr lang="en-US" sz="1750" dirty="0"/>
          </a:p>
        </p:txBody>
      </p:sp>
      <p:sp>
        <p:nvSpPr>
          <p:cNvPr id="35" name="Shape 33"/>
          <p:cNvSpPr/>
          <p:nvPr/>
        </p:nvSpPr>
        <p:spPr>
          <a:xfrm>
            <a:off x="801410" y="648712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1028581" y="663082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Mix E</a:t>
            </a:r>
            <a:endParaRPr lang="en-US" sz="1750" dirty="0"/>
          </a:p>
        </p:txBody>
      </p:sp>
      <p:sp>
        <p:nvSpPr>
          <p:cNvPr id="37" name="Text 35"/>
          <p:cNvSpPr/>
          <p:nvPr/>
        </p:nvSpPr>
        <p:spPr>
          <a:xfrm>
            <a:off x="3637836" y="663082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25</a:t>
            </a:r>
            <a:endParaRPr lang="en-US" sz="1750" dirty="0"/>
          </a:p>
        </p:txBody>
      </p:sp>
      <p:sp>
        <p:nvSpPr>
          <p:cNvPr id="38" name="Text 36"/>
          <p:cNvSpPr/>
          <p:nvPr/>
        </p:nvSpPr>
        <p:spPr>
          <a:xfrm>
            <a:off x="6243280" y="663082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60</a:t>
            </a:r>
            <a:endParaRPr lang="en-US" sz="1750" dirty="0"/>
          </a:p>
        </p:txBody>
      </p:sp>
      <p:sp>
        <p:nvSpPr>
          <p:cNvPr id="39" name="Text 37"/>
          <p:cNvSpPr/>
          <p:nvPr/>
        </p:nvSpPr>
        <p:spPr>
          <a:xfrm>
            <a:off x="8848725" y="6630829"/>
            <a:ext cx="21441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Moderate</a:t>
            </a:r>
            <a:endParaRPr lang="en-US" sz="1750" dirty="0"/>
          </a:p>
        </p:txBody>
      </p:sp>
      <p:sp>
        <p:nvSpPr>
          <p:cNvPr id="40" name="Text 38"/>
          <p:cNvSpPr/>
          <p:nvPr/>
        </p:nvSpPr>
        <p:spPr>
          <a:xfrm>
            <a:off x="11454170" y="663082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0.08</a:t>
            </a:r>
            <a:endParaRPr lang="en-US" sz="175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D75677C-0C3E-1CAA-236C-103F2313B35D}"/>
              </a:ext>
            </a:extLst>
          </p:cNvPr>
          <p:cNvSpPr/>
          <p:nvPr/>
        </p:nvSpPr>
        <p:spPr>
          <a:xfrm>
            <a:off x="12868507" y="7638585"/>
            <a:ext cx="1661532" cy="479503"/>
          </a:xfrm>
          <a:prstGeom prst="rect">
            <a:avLst/>
          </a:prstGeom>
          <a:solidFill>
            <a:srgbClr val="F8F8FF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605</Words>
  <Application>Microsoft Office PowerPoint</Application>
  <PresentationFormat>Custom</PresentationFormat>
  <Paragraphs>132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Nobile</vt:lpstr>
      <vt:lpstr>Corben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Dhirendra Singh Kaushik</cp:lastModifiedBy>
  <cp:revision>2</cp:revision>
  <dcterms:created xsi:type="dcterms:W3CDTF">2025-12-07T16:46:00Z</dcterms:created>
  <dcterms:modified xsi:type="dcterms:W3CDTF">2025-12-07T17:31:09Z</dcterms:modified>
</cp:coreProperties>
</file>